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</p:sldIdLst>
  <p:sldSz cx="12192000" cy="6858000"/>
  <p:notesSz cx="6858000" cy="9144000"/>
  <p:embeddedFontLst>
    <p:embeddedFont>
      <p:font typeface="Bell MT" pitchFamily="18" charset="0"/>
      <p:regular r:id="rId11"/>
      <p:bold r:id="rId12"/>
      <p:italic r:id="rId13"/>
    </p:embeddedFont>
    <p:embeddedFont>
      <p:font typeface="Corbel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FKhs9lDhPJzPMt+oVLjW/nRJs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C0858"/>
    <a:srgbClr val="126CD8"/>
    <a:srgbClr val="0E53A6"/>
    <a:srgbClr val="1166CD"/>
    <a:srgbClr val="126AD4"/>
    <a:srgbClr val="1818E8"/>
    <a:srgbClr val="464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94640" autoAdjust="0"/>
  </p:normalViewPr>
  <p:slideViewPr>
    <p:cSldViewPr snapToGrid="0">
      <p:cViewPr varScale="1">
        <p:scale>
          <a:sx n="74" d="100"/>
          <a:sy n="74" d="100"/>
        </p:scale>
        <p:origin x="-38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2" name="Google Shape;1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9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0" name="Google Shape;20;p9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Google Shape;21;p9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2" name="Google Shape;22;p9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3" name="Google Shape;23;p9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24" name="Google Shape;24;p9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25" name="Google Shape;25;p9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26" name="Google Shape;26;p9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s-ES" sz="80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2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 rot="5400000">
            <a:off x="8065140" y="2353315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1186C3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32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8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7" name="Google Shape;7;p8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" name="Google Shape;8;p8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9" name="Google Shape;9;p8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" name="Google Shape;10;p8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1" name="Google Shape;11;p8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186C3"/>
            </a:solidFill>
            <a:ln>
              <a:noFill/>
            </a:ln>
          </p:spPr>
        </p:sp>
        <p:sp>
          <p:nvSpPr>
            <p:cNvPr id="12" name="Google Shape;12;p8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495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186C3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6" name="Google Shape;16;p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dirty="0"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.com/es/search/bible?q=1Samuel17&amp;version_id=41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40diasporlavidaespana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2YpEaNq" TargetMode="External"/><Relationship Id="rId5" Type="http://schemas.openxmlformats.org/officeDocument/2006/relationships/hyperlink" Target="mailto:gijon40diasporlavida@gmail.com" TargetMode="External"/><Relationship Id="rId4" Type="http://schemas.openxmlformats.org/officeDocument/2006/relationships/hyperlink" Target="mailto:40dias.oviedoporlavida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583" y="673340"/>
            <a:ext cx="8113793" cy="391668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"/>
          <p:cNvSpPr txBox="1"/>
          <p:nvPr/>
        </p:nvSpPr>
        <p:spPr>
          <a:xfrm>
            <a:off x="5912280" y="5107668"/>
            <a:ext cx="48927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-ES" sz="4400" dirty="0" smtClean="0">
                <a:solidFill>
                  <a:schemeClr val="dk1"/>
                </a:solidFill>
                <a:latin typeface="Bell MT" pitchFamily="18" charset="0"/>
                <a:ea typeface="Corbel"/>
                <a:cs typeface="Corbel"/>
                <a:sym typeface="Bell MT"/>
              </a:rPr>
              <a:t>Asturias</a:t>
            </a:r>
            <a:endParaRPr lang="es-ES" sz="4400" dirty="0">
              <a:solidFill>
                <a:schemeClr val="dk1"/>
              </a:solidFill>
              <a:latin typeface="Bell MT" pitchFamily="18" charset="0"/>
              <a:ea typeface="Corbel"/>
              <a:cs typeface="Corbel"/>
            </a:endParaRPr>
          </a:p>
        </p:txBody>
      </p:sp>
      <p:sp>
        <p:nvSpPr>
          <p:cNvPr id="4" name="3 CuadroTexto"/>
          <p:cNvSpPr txBox="1"/>
          <p:nvPr/>
        </p:nvSpPr>
        <p:spPr bwMode="auto">
          <a:xfrm>
            <a:off x="6754302" y="6144918"/>
            <a:ext cx="3438651" cy="4636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ES" sz="2200" dirty="0" smtClean="0">
                <a:solidFill>
                  <a:srgbClr val="0070C0"/>
                </a:solidFill>
                <a:latin typeface="Calibri" pitchFamily="34" charset="0"/>
              </a:rPr>
              <a:t>www.40diasporlavida.online</a:t>
            </a:r>
            <a:endParaRPr lang="es-ES" sz="2200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title"/>
          </p:nvPr>
        </p:nvSpPr>
        <p:spPr>
          <a:xfrm>
            <a:off x="1471432" y="759853"/>
            <a:ext cx="10018713" cy="772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l MT"/>
              <a:buNone/>
            </a:pPr>
            <a:r>
              <a:rPr lang="es-ES" b="1" dirty="0">
                <a:latin typeface="Bell MT"/>
                <a:ea typeface="Bell MT"/>
                <a:cs typeface="Bell MT"/>
                <a:sym typeface="Bell MT"/>
              </a:rPr>
              <a:t>Qué es 40 días por la vida</a:t>
            </a:r>
            <a:endParaRPr b="1" dirty="0"/>
          </a:p>
        </p:txBody>
      </p:sp>
      <p:sp>
        <p:nvSpPr>
          <p:cNvPr id="149" name="Google Shape;149;p2"/>
          <p:cNvSpPr txBox="1">
            <a:spLocks noGrp="1"/>
          </p:cNvSpPr>
          <p:nvPr>
            <p:ph type="body" idx="1"/>
          </p:nvPr>
        </p:nvSpPr>
        <p:spPr>
          <a:xfrm>
            <a:off x="1471434" y="1661374"/>
            <a:ext cx="9874854" cy="234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 sz="2700" b="1" dirty="0">
                <a:latin typeface="Bell MT"/>
                <a:ea typeface="Bell MT"/>
                <a:cs typeface="Bell MT"/>
                <a:sym typeface="Bell MT"/>
              </a:rPr>
              <a:t>Es una campaña de oración por la defensa del no nacido enfocada en la visión de acceder al poder de Dios mediante la oración, el ayuno y la vigilia pacífica para acabar con el aborto</a:t>
            </a:r>
            <a:r>
              <a:rPr lang="es-ES" dirty="0">
                <a:latin typeface="Bell MT"/>
                <a:ea typeface="Bell MT"/>
                <a:cs typeface="Bell MT"/>
                <a:sym typeface="Bell MT"/>
              </a:rPr>
              <a:t>.</a:t>
            </a:r>
            <a:endParaRPr dirty="0"/>
          </a:p>
          <a:p>
            <a:pPr marL="285750" lvl="0" indent="-285750">
              <a:spcBef>
                <a:spcPts val="1200"/>
              </a:spcBef>
              <a:buSzPts val="3480"/>
            </a:pPr>
            <a:r>
              <a:rPr lang="es-ES" sz="2200" b="1" dirty="0">
                <a:latin typeface="Bell MT"/>
                <a:ea typeface="Bell MT"/>
                <a:cs typeface="Bell MT"/>
                <a:sym typeface="Bell MT"/>
              </a:rPr>
              <a:t>Fecha: </a:t>
            </a:r>
            <a:r>
              <a:rPr lang="es-ES" sz="2200" b="1" dirty="0" smtClean="0">
                <a:latin typeface="Bell MT"/>
                <a:ea typeface="Bell MT"/>
                <a:cs typeface="Bell MT"/>
                <a:sym typeface="Bell MT"/>
              </a:rPr>
              <a:t/>
            </a:r>
            <a:br>
              <a:rPr lang="es-ES" sz="2200" b="1" dirty="0" smtClean="0">
                <a:latin typeface="Bell MT"/>
                <a:ea typeface="Bell MT"/>
                <a:cs typeface="Bell MT"/>
                <a:sym typeface="Bell MT"/>
              </a:rPr>
            </a:br>
            <a:r>
              <a:rPr lang="es-ES" sz="2150" b="1" dirty="0" smtClean="0">
                <a:latin typeface="Bell MT"/>
                <a:ea typeface="Bell MT"/>
                <a:cs typeface="Bell MT"/>
                <a:sym typeface="Bell MT"/>
              </a:rPr>
              <a:t>desde el Miércoles de Ceniza al Domingo de Ramos (22 de febrero al 2 de abril)</a:t>
            </a:r>
            <a:r>
              <a:rPr lang="es-ES" sz="2200" dirty="0">
                <a:latin typeface="Bell MT"/>
                <a:ea typeface="Bell MT"/>
                <a:cs typeface="Bell MT"/>
                <a:sym typeface="Bell MT"/>
              </a:rPr>
              <a:t/>
            </a:r>
            <a:br>
              <a:rPr lang="es-ES" sz="2200" dirty="0">
                <a:latin typeface="Bell MT"/>
                <a:ea typeface="Bell MT"/>
                <a:cs typeface="Bell MT"/>
                <a:sym typeface="Bell MT"/>
              </a:rPr>
            </a:br>
            <a:r>
              <a:rPr lang="es-ES" sz="2200" b="1" dirty="0">
                <a:latin typeface="Bell MT"/>
                <a:ea typeface="Bell MT"/>
                <a:cs typeface="Bell MT"/>
                <a:sym typeface="Bell MT"/>
              </a:rPr>
              <a:t>Horas </a:t>
            </a:r>
            <a:r>
              <a:rPr lang="es-ES" sz="2200" b="1" dirty="0" smtClean="0">
                <a:latin typeface="Bell MT"/>
                <a:ea typeface="Bell MT"/>
                <a:cs typeface="Bell MT"/>
                <a:sym typeface="Bell MT"/>
              </a:rPr>
              <a:t>de </a:t>
            </a:r>
            <a:r>
              <a:rPr lang="es-ES" sz="2200" b="1" dirty="0">
                <a:latin typeface="Bell MT"/>
                <a:ea typeface="Bell MT"/>
                <a:cs typeface="Bell MT"/>
                <a:sym typeface="Bell MT"/>
              </a:rPr>
              <a:t>la vigilia: </a:t>
            </a:r>
            <a:r>
              <a:rPr lang="es-ES" sz="2200" b="1" dirty="0" smtClean="0">
                <a:latin typeface="Bell MT"/>
                <a:ea typeface="Bell MT"/>
                <a:cs typeface="Bell MT"/>
                <a:sym typeface="Bell MT"/>
              </a:rPr>
              <a:t>de </a:t>
            </a:r>
            <a:r>
              <a:rPr lang="es-ES" sz="2200" b="1" dirty="0">
                <a:latin typeface="Bell MT"/>
                <a:ea typeface="Bell MT"/>
                <a:cs typeface="Bell MT"/>
                <a:sym typeface="Bell MT"/>
              </a:rPr>
              <a:t>8</a:t>
            </a:r>
            <a:r>
              <a:rPr lang="es-ES" sz="2200" b="1" dirty="0" smtClean="0">
                <a:latin typeface="Bell MT"/>
                <a:ea typeface="Bell MT"/>
                <a:cs typeface="Bell MT"/>
                <a:sym typeface="Bell MT"/>
              </a:rPr>
              <a:t>:00 </a:t>
            </a:r>
            <a:r>
              <a:rPr lang="es-ES" sz="2200" b="1" dirty="0">
                <a:latin typeface="Bell MT"/>
                <a:ea typeface="Bell MT"/>
                <a:cs typeface="Bell MT"/>
                <a:sym typeface="Bell MT"/>
              </a:rPr>
              <a:t>a </a:t>
            </a:r>
            <a:r>
              <a:rPr lang="es-ES" sz="2200" b="1" dirty="0" smtClean="0">
                <a:latin typeface="Bell MT"/>
                <a:ea typeface="Bell MT"/>
                <a:cs typeface="Bell MT"/>
                <a:sym typeface="Bell MT"/>
              </a:rPr>
              <a:t>20:00 (12 </a:t>
            </a:r>
            <a:r>
              <a:rPr lang="es-ES" sz="2200" b="1" dirty="0">
                <a:latin typeface="Bell MT"/>
                <a:ea typeface="Bell MT"/>
                <a:cs typeface="Bell MT"/>
                <a:sym typeface="Bell MT"/>
              </a:rPr>
              <a:t>hrs</a:t>
            </a:r>
            <a:r>
              <a:rPr lang="es-ES" sz="2200" b="1" dirty="0" smtClean="0">
                <a:latin typeface="Bell MT"/>
                <a:ea typeface="Bell MT"/>
                <a:cs typeface="Bell MT"/>
                <a:sym typeface="Bell MT"/>
              </a:rPr>
              <a:t>)</a:t>
            </a:r>
            <a:endParaRPr sz="2200" b="1" dirty="0">
              <a:highlight>
                <a:srgbClr val="FFFF00"/>
              </a:highlight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>
          <a:xfrm>
            <a:off x="1287887" y="4211390"/>
            <a:ext cx="9337183" cy="180304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v"/>
            </a:pPr>
            <a:r>
              <a:rPr lang="es-ES" sz="2200" b="1" dirty="0" smtClean="0">
                <a:latin typeface="Times New Roman" pitchFamily="18" charset="0"/>
                <a:cs typeface="Times New Roman" pitchFamily="18" charset="0"/>
              </a:rPr>
              <a:t>40 días por la Vida en España – Cuaresma 2023</a:t>
            </a: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s-E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000" i="1" dirty="0" smtClean="0">
                <a:latin typeface="Times New Roman" pitchFamily="18" charset="0"/>
                <a:cs typeface="Times New Roman" pitchFamily="18" charset="0"/>
              </a:rPr>
              <a:t>Albacete, Alicante Luceros, Alicante Reyes Católicos, Barcelona (Anglí), Barcelona (Aragón), Barcelona (Dalmases), Bilbao, Burgos, Cádiz, Castellón de la Plana</a:t>
            </a: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Córdoba, El Puerto de Santa María, Elche, </a:t>
            </a:r>
            <a:r>
              <a:rPr lang="es-E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Gijón</a:t>
            </a: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Granada, Madrid Retiro, Madrid Tetuán, Málaga, </a:t>
            </a:r>
            <a:r>
              <a:rPr lang="es-ES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Oviedo</a:t>
            </a:r>
            <a:r>
              <a:rPr lang="es-E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Pamplona, San Sebastián, Sevilla, Toledo, Valencia, Valladolid  y Zaragoza</a:t>
            </a:r>
            <a:endParaRPr lang="es-ES" sz="2000" i="1" dirty="0"/>
          </a:p>
        </p:txBody>
      </p:sp>
      <p:pic>
        <p:nvPicPr>
          <p:cNvPr id="150" name="Google Shape;150;p2" descr="Imagen que contiene imágenes prediseñad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0000" y="5688000"/>
            <a:ext cx="1391399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l MT"/>
              <a:buNone/>
            </a:pPr>
            <a:r>
              <a:rPr lang="es-ES" dirty="0">
                <a:latin typeface="Bell MT"/>
                <a:ea typeface="Bell MT"/>
                <a:cs typeface="Bell MT"/>
                <a:sym typeface="Bell MT"/>
              </a:rPr>
              <a:t>Componentes de la campaña</a:t>
            </a:r>
            <a:endParaRPr dirty="0"/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l="11566" t="10192" r="9424" b="1897"/>
          <a:stretch/>
        </p:blipFill>
        <p:spPr>
          <a:xfrm>
            <a:off x="2214880" y="2479677"/>
            <a:ext cx="1873885" cy="188404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4" name="Google Shape;164;p4"/>
          <p:cNvPicPr preferRelativeResize="0"/>
          <p:nvPr/>
        </p:nvPicPr>
        <p:blipFill rotWithShape="1">
          <a:blip r:embed="rId4">
            <a:alphaModFix/>
          </a:blip>
          <a:srcRect l="7883" t="9355" r="7682" b="4184"/>
          <a:stretch/>
        </p:blipFill>
        <p:spPr>
          <a:xfrm>
            <a:off x="5566884" y="2494278"/>
            <a:ext cx="1873885" cy="18694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5" name="Google Shape;165;p4"/>
          <p:cNvPicPr preferRelativeResize="0"/>
          <p:nvPr/>
        </p:nvPicPr>
        <p:blipFill rotWithShape="1">
          <a:blip r:embed="rId5">
            <a:alphaModFix/>
          </a:blip>
          <a:srcRect l="5593" t="12511" r="6507" b="5369"/>
          <a:stretch/>
        </p:blipFill>
        <p:spPr>
          <a:xfrm>
            <a:off x="8890000" y="2494278"/>
            <a:ext cx="1950720" cy="1869443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1221422" y="4484624"/>
            <a:ext cx="3860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  <a:t>Oración </a:t>
            </a:r>
            <a:b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  <a:t>y ayuno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4573426" y="4484624"/>
            <a:ext cx="3860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  <a:t>Vigilia</a:t>
            </a:r>
            <a:b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  <a:t>constante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7934960" y="4484624"/>
            <a:ext cx="3860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  <a:t>Alcance</a:t>
            </a:r>
            <a:b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</a:br>
            <a:r>
              <a:rPr lang="es-ES" sz="3200" b="0" i="0" u="none" strike="noStrike" cap="none" dirty="0">
                <a:solidFill>
                  <a:srgbClr val="63696B"/>
                </a:solidFill>
                <a:latin typeface="Bell MT"/>
                <a:ea typeface="Bell MT"/>
                <a:cs typeface="Bell MT"/>
                <a:sym typeface="Bell MT"/>
              </a:rPr>
              <a:t>comunitario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4" descr="Imagen que contiene imágenes prediseñadas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0000" y="5688000"/>
            <a:ext cx="1391399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1484311" y="1068947"/>
            <a:ext cx="10018713" cy="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s-ES" dirty="0">
                <a:latin typeface="Bell MT"/>
                <a:ea typeface="Bell MT"/>
                <a:cs typeface="Bell MT"/>
                <a:sym typeface="Bell MT"/>
              </a:rPr>
              <a:t>Por qué 40 </a:t>
            </a:r>
            <a:r>
              <a:rPr lang="es-ES" dirty="0" smtClean="0">
                <a:latin typeface="Bell MT"/>
                <a:ea typeface="Bell MT"/>
                <a:cs typeface="Bell MT"/>
                <a:sym typeface="Bell MT"/>
              </a:rPr>
              <a:t>días</a:t>
            </a:r>
            <a:br>
              <a:rPr lang="es-ES" dirty="0" smtClean="0">
                <a:latin typeface="Bell MT"/>
                <a:ea typeface="Bell MT"/>
                <a:cs typeface="Bell MT"/>
                <a:sym typeface="Bell MT"/>
              </a:rPr>
            </a:br>
            <a:r>
              <a:rPr lang="es-ES" sz="2400" dirty="0" smtClean="0">
                <a:latin typeface="Bell MT"/>
                <a:ea typeface="Bell MT"/>
                <a:cs typeface="Bell MT"/>
                <a:sym typeface="Bell MT"/>
              </a:rPr>
              <a:t>Muchas veces aparece el período de </a:t>
            </a:r>
            <a:r>
              <a:rPr lang="es-ES" sz="2400" b="1" dirty="0" smtClean="0">
                <a:latin typeface="Bell MT"/>
                <a:ea typeface="Bell MT"/>
                <a:cs typeface="Bell MT"/>
                <a:sym typeface="Bell MT"/>
              </a:rPr>
              <a:t>40 días </a:t>
            </a:r>
            <a:r>
              <a:rPr lang="es-ES" sz="2400" dirty="0" smtClean="0">
                <a:latin typeface="Bell MT"/>
                <a:ea typeface="Bell MT"/>
                <a:cs typeface="Bell MT"/>
                <a:sym typeface="Bell MT"/>
              </a:rPr>
              <a:t>en la Biblia en momentos claves:</a:t>
            </a:r>
            <a:r>
              <a:rPr lang="es-ES" dirty="0" smtClean="0">
                <a:latin typeface="Bell MT"/>
                <a:ea typeface="Bell MT"/>
                <a:cs typeface="Bell MT"/>
                <a:sym typeface="Bell MT"/>
              </a:rPr>
              <a:t/>
            </a:r>
            <a:br>
              <a:rPr lang="es-ES" dirty="0" smtClean="0">
                <a:latin typeface="Bell MT"/>
                <a:ea typeface="Bell MT"/>
                <a:cs typeface="Bell MT"/>
                <a:sym typeface="Bell MT"/>
              </a:rPr>
            </a:br>
            <a:endParaRPr dirty="0"/>
          </a:p>
        </p:txBody>
      </p:sp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1687132" y="1687132"/>
            <a:ext cx="9337184" cy="450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27965">
              <a:spcBef>
                <a:spcPts val="960"/>
              </a:spcBef>
              <a:buSzPts val="1700"/>
            </a:pP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Jesús 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oró y ayunó en el desierto </a:t>
            </a: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40 días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antes de iniciar su vida pública. </a:t>
            </a:r>
            <a:r>
              <a:rPr lang="es-ES" sz="1900" i="1" dirty="0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Mt 4</a:t>
            </a:r>
            <a:endParaRPr lang="es-ES" sz="1900" i="1" dirty="0" smtClean="0">
              <a:solidFill>
                <a:srgbClr val="1818E8"/>
              </a:solidFill>
              <a:latin typeface="Corbel" pitchFamily="34" charset="0"/>
              <a:ea typeface="Bell MT"/>
              <a:cs typeface="Bell MT"/>
              <a:sym typeface="Bell MT"/>
              <a:hlinkClick r:id="rId3"/>
            </a:endParaRPr>
          </a:p>
          <a:p>
            <a:pPr marL="285750" lvl="0" indent="-227965">
              <a:spcBef>
                <a:spcPts val="960"/>
              </a:spcBef>
              <a:buSzPts val="1700"/>
            </a:pPr>
            <a:r>
              <a:rPr lang="es-ES" sz="2000" b="1" dirty="0" smtClean="0">
                <a:latin typeface="Bell MT"/>
                <a:ea typeface="Bell MT"/>
                <a:cs typeface="Bell MT"/>
                <a:sym typeface="Bell MT"/>
              </a:rPr>
              <a:t>Jesús</a:t>
            </a:r>
            <a:r>
              <a:rPr lang="es-ES" sz="2000" dirty="0" smtClean="0">
                <a:latin typeface="Bell MT"/>
                <a:ea typeface="Bell MT"/>
                <a:cs typeface="Bell MT"/>
                <a:sym typeface="Bell MT"/>
              </a:rPr>
              <a:t> se manifiesta a </a:t>
            </a:r>
            <a:r>
              <a:rPr lang="es-ES" sz="2000" b="1" dirty="0" smtClean="0">
                <a:latin typeface="Bell MT"/>
                <a:ea typeface="Bell MT"/>
                <a:cs typeface="Bell MT"/>
                <a:sym typeface="Bell MT"/>
              </a:rPr>
              <a:t>los Apóstoles </a:t>
            </a:r>
            <a:r>
              <a:rPr lang="es-ES" sz="2000" dirty="0" smtClean="0">
                <a:latin typeface="Bell MT"/>
                <a:ea typeface="Bell MT"/>
                <a:cs typeface="Bell MT"/>
                <a:sym typeface="Bell MT"/>
              </a:rPr>
              <a:t>durante </a:t>
            </a:r>
            <a:r>
              <a:rPr lang="es-ES" sz="2000" b="1" dirty="0" smtClean="0">
                <a:latin typeface="Bell MT"/>
                <a:ea typeface="Bell MT"/>
                <a:cs typeface="Bell MT"/>
                <a:sym typeface="Bell MT"/>
              </a:rPr>
              <a:t>40 días</a:t>
            </a:r>
            <a:r>
              <a:rPr lang="es-ES" sz="2000" dirty="0" smtClean="0">
                <a:latin typeface="Bell MT"/>
                <a:ea typeface="Bell MT"/>
                <a:cs typeface="Bell MT"/>
                <a:sym typeface="Bell MT"/>
              </a:rPr>
              <a:t> luego de su resurrección.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s-ES" sz="1900" i="1" dirty="0" err="1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Hch</a:t>
            </a:r>
            <a:r>
              <a:rPr lang="es-ES" sz="1900" i="1" dirty="0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 1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</a:t>
            </a:r>
            <a:endParaRPr lang="es-ES" sz="1900" dirty="0" smtClean="0"/>
          </a:p>
          <a:p>
            <a:pPr marL="285750" indent="-227965">
              <a:spcBef>
                <a:spcPts val="960"/>
              </a:spcBef>
              <a:buSzPts val="1700"/>
            </a:pPr>
            <a:r>
              <a:rPr lang="es-ES" sz="2000" b="1" dirty="0" smtClean="0">
                <a:latin typeface="Bell MT"/>
                <a:ea typeface="Bell MT"/>
                <a:cs typeface="Bell MT"/>
                <a:sym typeface="Bell MT"/>
              </a:rPr>
              <a:t>Cuaresma</a:t>
            </a:r>
            <a:r>
              <a:rPr lang="es-ES" sz="2000" dirty="0" smtClean="0">
                <a:latin typeface="Bell MT"/>
                <a:ea typeface="Bell MT"/>
                <a:cs typeface="Bell MT"/>
                <a:sym typeface="Bell MT"/>
              </a:rPr>
              <a:t>: </a:t>
            </a:r>
            <a:r>
              <a:rPr lang="es-ES" sz="2000" dirty="0" smtClean="0"/>
              <a:t> </a:t>
            </a:r>
            <a:r>
              <a:rPr lang="es-ES" sz="1900" dirty="0" smtClean="0">
                <a:latin typeface="Bell MT"/>
                <a:sym typeface="Bell MT"/>
              </a:rPr>
              <a:t>comprende </a:t>
            </a: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40 días 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de reflexión, penitencia y ayuno.</a:t>
            </a:r>
            <a:endParaRPr lang="es-ES" sz="1900" smtClean="0">
              <a:latin typeface="Bell MT"/>
              <a:ea typeface="Bell MT"/>
              <a:cs typeface="Bell MT"/>
              <a:sym typeface="Bell MT"/>
            </a:endParaRPr>
          </a:p>
          <a:p>
            <a:pPr marL="285750" lvl="0" indent="-227965">
              <a:spcBef>
                <a:spcPts val="960"/>
              </a:spcBef>
              <a:buSzPts val="1700"/>
            </a:pPr>
            <a:r>
              <a:rPr lang="es-ES" sz="1900" b="1" smtClean="0">
                <a:latin typeface="Bell MT"/>
                <a:ea typeface="Bell MT"/>
                <a:cs typeface="Bell MT"/>
                <a:sym typeface="Bell MT"/>
              </a:rPr>
              <a:t>Moisés</a:t>
            </a:r>
            <a:r>
              <a:rPr lang="es-ES" sz="1900" smtClean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pasó </a:t>
            </a: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40 días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 de oración en el Sinaí antes de recibir las Tablas de la Ley. </a:t>
            </a:r>
            <a:r>
              <a:rPr lang="es-ES" sz="1900" i="1" dirty="0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Dt 9</a:t>
            </a:r>
            <a:endParaRPr lang="es-ES" sz="1900" i="1" dirty="0" smtClean="0">
              <a:solidFill>
                <a:srgbClr val="1818E8"/>
              </a:solidFill>
              <a:latin typeface="Corbel" pitchFamily="34" charset="0"/>
              <a:ea typeface="Bell MT"/>
              <a:cs typeface="Bell MT"/>
              <a:sym typeface="Bell MT"/>
              <a:hlinkClick r:id="rId3"/>
            </a:endParaRPr>
          </a:p>
          <a:p>
            <a:pPr marL="285750" lvl="0" indent="-227965">
              <a:spcBef>
                <a:spcPts val="960"/>
              </a:spcBef>
              <a:buSzPts val="1700"/>
            </a:pP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David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venció a Goliat después que éste desafiara los israelitas durante </a:t>
            </a: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40 días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. </a:t>
            </a:r>
            <a:r>
              <a:rPr lang="es-ES" sz="1900" i="1" dirty="0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1 Sam 17</a:t>
            </a:r>
            <a:endParaRPr lang="es-ES" sz="1900" i="1" dirty="0" smtClean="0">
              <a:solidFill>
                <a:srgbClr val="1818E8"/>
              </a:solidFill>
              <a:latin typeface="Corbel" pitchFamily="34" charset="0"/>
              <a:ea typeface="Bell MT"/>
              <a:cs typeface="Bell MT"/>
              <a:sym typeface="Bell MT"/>
              <a:hlinkClick r:id="rId3"/>
            </a:endParaRPr>
          </a:p>
          <a:p>
            <a:pPr marL="285750" lvl="0" indent="-227965">
              <a:spcBef>
                <a:spcPts val="960"/>
              </a:spcBef>
              <a:buSzPts val="1700"/>
            </a:pP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Elías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ayunó </a:t>
            </a: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40 días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antes de encontrarse con Dios en el monte Horeb.  </a:t>
            </a:r>
            <a:r>
              <a:rPr lang="es-ES" sz="1900" i="1" dirty="0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1 Rey 11</a:t>
            </a:r>
          </a:p>
          <a:p>
            <a:pPr marL="285750" indent="-227965">
              <a:spcBef>
                <a:spcPts val="960"/>
              </a:spcBef>
              <a:buSzPts val="1700"/>
            </a:pP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Noé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: durante </a:t>
            </a: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40 días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llovió sobre la tierra cuando Dios envió el diluvio. </a:t>
            </a:r>
            <a:r>
              <a:rPr lang="es-ES" sz="1900" i="1" dirty="0" err="1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Gn</a:t>
            </a:r>
            <a:r>
              <a:rPr lang="es-ES" sz="1900" i="1" dirty="0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 7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</a:t>
            </a:r>
          </a:p>
          <a:p>
            <a:pPr marL="285750" lvl="0" indent="-227965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1700"/>
              <a:buChar char="•"/>
            </a:pP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Nínive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s-ES" sz="1900" dirty="0">
                <a:latin typeface="Bell MT"/>
                <a:ea typeface="Bell MT"/>
                <a:cs typeface="Bell MT"/>
                <a:sym typeface="Bell MT"/>
              </a:rPr>
              <a:t>se 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salvó cuando ofrecieron a Dios </a:t>
            </a:r>
            <a:r>
              <a:rPr lang="es-ES" sz="1900" b="1" dirty="0" smtClean="0">
                <a:latin typeface="Bell MT"/>
                <a:ea typeface="Bell MT"/>
                <a:cs typeface="Bell MT"/>
                <a:sym typeface="Bell MT"/>
              </a:rPr>
              <a:t>40 </a:t>
            </a:r>
            <a:r>
              <a:rPr lang="es-ES" sz="1900" b="1" dirty="0">
                <a:latin typeface="Bell MT"/>
                <a:ea typeface="Bell MT"/>
                <a:cs typeface="Bell MT"/>
                <a:sym typeface="Bell MT"/>
              </a:rPr>
              <a:t>días</a:t>
            </a:r>
            <a:r>
              <a:rPr lang="es-ES" sz="1900" dirty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s-ES" sz="1900" dirty="0" smtClean="0">
                <a:latin typeface="Bell MT"/>
                <a:ea typeface="Bell MT"/>
                <a:cs typeface="Bell MT"/>
                <a:sym typeface="Bell MT"/>
              </a:rPr>
              <a:t>de ayuno y oración. </a:t>
            </a:r>
            <a:r>
              <a:rPr lang="es-ES" sz="1900" i="1" dirty="0" smtClean="0">
                <a:solidFill>
                  <a:srgbClr val="1818E8"/>
                </a:solidFill>
                <a:latin typeface="Corbel" pitchFamily="34" charset="0"/>
                <a:ea typeface="Bell MT"/>
                <a:cs typeface="Bell MT"/>
                <a:sym typeface="Bell MT"/>
              </a:rPr>
              <a:t>Jon 3</a:t>
            </a:r>
            <a:endParaRPr lang="es-ES" sz="1900" i="1" dirty="0" smtClean="0">
              <a:solidFill>
                <a:srgbClr val="1818E8"/>
              </a:solidFill>
              <a:latin typeface="Corbel" pitchFamily="34" charset="0"/>
              <a:ea typeface="Bell MT"/>
              <a:cs typeface="Bell MT"/>
              <a:sym typeface="Bell MT"/>
              <a:hlinkClick r:id="rId3"/>
            </a:endParaRPr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2610"/>
              <a:buNone/>
            </a:pPr>
            <a:r>
              <a:rPr lang="es-ES" sz="2100" dirty="0" smtClean="0">
                <a:latin typeface="Bell MT"/>
                <a:ea typeface="Bell MT"/>
                <a:cs typeface="Bell MT"/>
                <a:sym typeface="Bell MT"/>
              </a:rPr>
              <a:t>¿</a:t>
            </a:r>
            <a:r>
              <a:rPr lang="es-ES" sz="2100" dirty="0">
                <a:latin typeface="Bell MT"/>
                <a:ea typeface="Bell MT"/>
                <a:cs typeface="Bell MT"/>
                <a:sym typeface="Bell MT"/>
              </a:rPr>
              <a:t>Qué </a:t>
            </a:r>
            <a:r>
              <a:rPr lang="es-ES" sz="2100" dirty="0" smtClean="0">
                <a:latin typeface="Bell MT"/>
                <a:ea typeface="Bell MT"/>
                <a:cs typeface="Bell MT"/>
                <a:sym typeface="Bell MT"/>
              </a:rPr>
              <a:t>no hará Dios </a:t>
            </a:r>
            <a:r>
              <a:rPr lang="es-ES" sz="2100" dirty="0">
                <a:latin typeface="Bell MT"/>
                <a:ea typeface="Bell MT"/>
                <a:cs typeface="Bell MT"/>
                <a:sym typeface="Bell MT"/>
              </a:rPr>
              <a:t>cuando </a:t>
            </a:r>
            <a:r>
              <a:rPr lang="es-ES" sz="2100" dirty="0" smtClean="0">
                <a:latin typeface="Bell MT"/>
                <a:ea typeface="Bell MT"/>
                <a:cs typeface="Bell MT"/>
                <a:sym typeface="Bell MT"/>
              </a:rPr>
              <a:t>con Fe, nos unamos  durante </a:t>
            </a:r>
            <a:r>
              <a:rPr lang="es-ES" sz="2100" b="1" dirty="0" smtClean="0">
                <a:latin typeface="Bell MT"/>
                <a:ea typeface="Bell MT"/>
                <a:cs typeface="Bell MT"/>
                <a:sym typeface="Bell MT"/>
              </a:rPr>
              <a:t>40 </a:t>
            </a:r>
            <a:r>
              <a:rPr lang="es-ES" sz="2100" b="1" dirty="0">
                <a:latin typeface="Bell MT"/>
                <a:ea typeface="Bell MT"/>
                <a:cs typeface="Bell MT"/>
                <a:sym typeface="Bell MT"/>
              </a:rPr>
              <a:t>días</a:t>
            </a:r>
            <a:r>
              <a:rPr lang="es-ES" sz="2100" dirty="0">
                <a:latin typeface="Bell MT"/>
                <a:ea typeface="Bell MT"/>
                <a:cs typeface="Bell MT"/>
                <a:sym typeface="Bell MT"/>
              </a:rPr>
              <a:t> </a:t>
            </a:r>
            <a:r>
              <a:rPr lang="es-ES" sz="2100" dirty="0" smtClean="0">
                <a:latin typeface="Bell MT"/>
                <a:ea typeface="Bell MT"/>
                <a:cs typeface="Bell MT"/>
                <a:sym typeface="Bell MT"/>
              </a:rPr>
              <a:t>en oración </a:t>
            </a:r>
            <a:r>
              <a:rPr lang="es-ES" sz="2100" dirty="0">
                <a:latin typeface="Bell MT"/>
                <a:ea typeface="Bell MT"/>
                <a:cs typeface="Bell MT"/>
                <a:sym typeface="Bell MT"/>
              </a:rPr>
              <a:t>y ayuno, dejando todo de </a:t>
            </a:r>
            <a:r>
              <a:rPr lang="es-ES" sz="2100" dirty="0" smtClean="0">
                <a:latin typeface="Bell MT"/>
                <a:ea typeface="Bell MT"/>
                <a:cs typeface="Bell MT"/>
                <a:sym typeface="Bell MT"/>
              </a:rPr>
              <a:t>lado, </a:t>
            </a:r>
            <a:r>
              <a:rPr lang="es-ES" sz="2100" dirty="0">
                <a:latin typeface="Bell MT"/>
                <a:ea typeface="Bell MT"/>
                <a:cs typeface="Bell MT"/>
                <a:sym typeface="Bell MT"/>
              </a:rPr>
              <a:t>para </a:t>
            </a:r>
            <a:r>
              <a:rPr lang="es-ES" sz="2100" dirty="0" smtClean="0">
                <a:latin typeface="Bell MT"/>
                <a:ea typeface="Bell MT"/>
                <a:cs typeface="Bell MT"/>
                <a:sym typeface="Bell MT"/>
              </a:rPr>
              <a:t>pedir por el fin de la </a:t>
            </a:r>
            <a:r>
              <a:rPr lang="es-ES" sz="2100" dirty="0">
                <a:latin typeface="Bell MT"/>
                <a:ea typeface="Bell MT"/>
                <a:cs typeface="Bell MT"/>
                <a:sym typeface="Bell MT"/>
              </a:rPr>
              <a:t>violencia del aborto</a:t>
            </a:r>
            <a:r>
              <a:rPr lang="es-ES" sz="2100" dirty="0" smtClean="0">
                <a:latin typeface="Bell MT"/>
                <a:ea typeface="Bell MT"/>
                <a:cs typeface="Bell MT"/>
                <a:sym typeface="Bell MT"/>
              </a:rPr>
              <a:t>?</a:t>
            </a:r>
            <a:endParaRPr lang="es-ES" sz="2100" dirty="0">
              <a:latin typeface="Bell MT"/>
              <a:ea typeface="Bell MT"/>
              <a:cs typeface="Bell MT"/>
              <a:sym typeface="Bell MT"/>
            </a:endParaRPr>
          </a:p>
        </p:txBody>
      </p:sp>
      <p:pic>
        <p:nvPicPr>
          <p:cNvPr id="157" name="Google Shape;157;p3" descr="Imagen que contiene imágenes prediseñadas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0000" y="5688000"/>
            <a:ext cx="1391399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>
            <a:spLocks noGrp="1"/>
          </p:cNvSpPr>
          <p:nvPr>
            <p:ph type="title"/>
          </p:nvPr>
        </p:nvSpPr>
        <p:spPr>
          <a:xfrm>
            <a:off x="1484311" y="685801"/>
            <a:ext cx="10042281" cy="962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l MT"/>
              <a:buNone/>
            </a:pPr>
            <a:r>
              <a:rPr lang="es-ES" dirty="0">
                <a:latin typeface="Bell MT"/>
                <a:ea typeface="Bell MT"/>
                <a:cs typeface="Bell MT"/>
                <a:sym typeface="Bell MT"/>
              </a:rPr>
              <a:t>Objetivos</a:t>
            </a:r>
            <a:endParaRPr dirty="0"/>
          </a:p>
        </p:txBody>
      </p:sp>
      <p:sp>
        <p:nvSpPr>
          <p:cNvPr id="175" name="Google Shape;175;p5"/>
          <p:cNvSpPr txBox="1">
            <a:spLocks noGrp="1"/>
          </p:cNvSpPr>
          <p:nvPr>
            <p:ph type="body" idx="1"/>
          </p:nvPr>
        </p:nvSpPr>
        <p:spPr>
          <a:xfrm>
            <a:off x="1635616" y="1648495"/>
            <a:ext cx="9749307" cy="45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80"/>
              <a:buChar char="•"/>
            </a:pPr>
            <a:r>
              <a:rPr lang="es-ES" dirty="0"/>
              <a:t>Reducir las tasas de aborto en un 15%... 20%... 25%... ¡o más!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 dirty="0"/>
              <a:t>Reclutar y movilizar a cientos de </a:t>
            </a:r>
            <a:r>
              <a:rPr lang="es-ES" dirty="0" smtClean="0"/>
              <a:t>miles de personas para el esfuerzo efectivo de salvar  </a:t>
            </a:r>
            <a:r>
              <a:rPr lang="es-ES" dirty="0"/>
              <a:t>vidas.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 dirty="0"/>
              <a:t>Fomentar la unidad en el mundo provida: asociaciones, </a:t>
            </a:r>
            <a:r>
              <a:rPr lang="es-ES" dirty="0" smtClean="0"/>
              <a:t>parroquias y </a:t>
            </a:r>
            <a:r>
              <a:rPr lang="es-ES" dirty="0"/>
              <a:t>movimientos católicos.</a:t>
            </a:r>
            <a:endParaRPr dirty="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Char char="•"/>
            </a:pPr>
            <a:r>
              <a:rPr lang="es-ES" dirty="0" smtClean="0"/>
              <a:t>Reactivar </a:t>
            </a:r>
            <a:r>
              <a:rPr lang="es-ES" dirty="0"/>
              <a:t>el debate del aborto </a:t>
            </a:r>
            <a:r>
              <a:rPr lang="es-ES" dirty="0" smtClean="0"/>
              <a:t>para visibilizar la </a:t>
            </a:r>
            <a:r>
              <a:rPr lang="es-ES" dirty="0"/>
              <a:t>campaña</a:t>
            </a:r>
            <a:r>
              <a:rPr lang="es-ES" dirty="0" smtClean="0"/>
              <a:t>.</a:t>
            </a:r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dirty="0"/>
          </a:p>
        </p:txBody>
      </p:sp>
      <p:pic>
        <p:nvPicPr>
          <p:cNvPr id="176" name="Google Shape;176;p5" descr="Imagen que contiene imágenes prediseñad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0000" y="5688000"/>
            <a:ext cx="1391399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l MT"/>
              <a:buNone/>
            </a:pPr>
            <a:r>
              <a:rPr lang="es-ES" dirty="0">
                <a:latin typeface="Bell MT"/>
                <a:ea typeface="Bell MT"/>
                <a:cs typeface="Bell MT"/>
                <a:sym typeface="Bell MT"/>
              </a:rPr>
              <a:t>Resultados</a:t>
            </a:r>
            <a:endParaRPr dirty="0"/>
          </a:p>
        </p:txBody>
      </p:sp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1484311" y="2138537"/>
            <a:ext cx="10018713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19"/>
              <a:buChar char="•"/>
            </a:pPr>
            <a:r>
              <a:rPr lang="es-ES" sz="2220" dirty="0" smtClean="0"/>
              <a:t>22 800 </a:t>
            </a:r>
            <a:r>
              <a:rPr lang="es-ES" sz="2220" dirty="0"/>
              <a:t>bebés salvados del aborto desde 2004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3219"/>
              <a:buChar char="•"/>
            </a:pPr>
            <a:r>
              <a:rPr lang="es-ES" sz="2220" dirty="0" smtClean="0"/>
              <a:t>247 </a:t>
            </a:r>
            <a:r>
              <a:rPr lang="es-ES" sz="2220" dirty="0"/>
              <a:t>trabajadores de centros abortivos renunciaron a sus trabajos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3219"/>
              <a:buChar char="•"/>
            </a:pPr>
            <a:r>
              <a:rPr lang="es-ES" sz="2220" dirty="0" smtClean="0"/>
              <a:t>132 </a:t>
            </a:r>
            <a:r>
              <a:rPr lang="es-ES" sz="2220" dirty="0"/>
              <a:t>centros abortivos </a:t>
            </a:r>
            <a:r>
              <a:rPr lang="es-ES" sz="2220" dirty="0" smtClean="0"/>
              <a:t>cerrados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3219"/>
              <a:buChar char="•"/>
            </a:pPr>
            <a:r>
              <a:rPr lang="es-ES" sz="2220" dirty="0" smtClean="0"/>
              <a:t>9.207 </a:t>
            </a:r>
            <a:r>
              <a:rPr lang="es-ES" sz="2220" dirty="0"/>
              <a:t>campañas a nivel mundial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3219"/>
              <a:buChar char="•"/>
            </a:pPr>
            <a:r>
              <a:rPr lang="es-ES" sz="2220" dirty="0" smtClean="0"/>
              <a:t>588 ciudades de 64 países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3219"/>
              <a:buChar char="•"/>
            </a:pPr>
            <a:r>
              <a:rPr lang="es-ES" sz="2220" dirty="0"/>
              <a:t>1.000.000 </a:t>
            </a:r>
            <a:r>
              <a:rPr lang="es-ES" sz="2220" dirty="0" smtClean="0"/>
              <a:t>de voluntarios</a:t>
            </a:r>
            <a:endParaRPr dirty="0"/>
          </a:p>
          <a:p>
            <a:pPr marL="285750" lvl="0" indent="-285750" algn="just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3219"/>
              <a:buChar char="•"/>
            </a:pPr>
            <a:r>
              <a:rPr lang="es-ES" sz="2220" dirty="0"/>
              <a:t>20.000 iglesias</a:t>
            </a:r>
            <a:endParaRPr dirty="0"/>
          </a:p>
          <a:p>
            <a:pPr marL="285750" lvl="0" indent="-81343" algn="just" rtl="0">
              <a:lnSpc>
                <a:spcPct val="90000"/>
              </a:lnSpc>
              <a:spcBef>
                <a:spcPts val="1044"/>
              </a:spcBef>
              <a:spcAft>
                <a:spcPts val="0"/>
              </a:spcAft>
              <a:buSzPts val="3219"/>
              <a:buNone/>
            </a:pPr>
            <a:endParaRPr sz="2220" dirty="0"/>
          </a:p>
        </p:txBody>
      </p:sp>
      <p:pic>
        <p:nvPicPr>
          <p:cNvPr id="183" name="Google Shape;183;p6" descr="Imagen que contiene imágenes prediseñadas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0000" y="5688000"/>
            <a:ext cx="1391399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7C82CE-F5D5-4BA7-B10E-7E69FC0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s-ES" dirty="0"/>
              <a:t>Funcionamiento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A5C8FCA-C09B-4E76-B150-8F51B0A98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0" y="2286855"/>
            <a:ext cx="10018713" cy="3124201"/>
          </a:xfrm>
          <a:noFill/>
        </p:spPr>
        <p:txBody>
          <a:bodyPr/>
          <a:lstStyle/>
          <a:p>
            <a:pPr marL="520065" indent="-457200">
              <a:buFont typeface="+mj-lt"/>
              <a:buAutoNum type="arabicPeriod"/>
            </a:pPr>
            <a:r>
              <a:rPr lang="es-ES" dirty="0"/>
              <a:t>Equipo general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dirty="0"/>
              <a:t>Formación y selección del equipo.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dirty="0"/>
              <a:t>Visita a parroquias: charlas, stands, pega de carteles.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sz="2000" dirty="0"/>
              <a:t>Difusión en redes sociales.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sz="2000" dirty="0"/>
              <a:t>Difusión en medios de comunicación.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dirty="0"/>
              <a:t>Organización de eventos de la campaña: misas, </a:t>
            </a:r>
            <a:r>
              <a:rPr lang="es-ES" i="1" dirty="0"/>
              <a:t>Unplanned…</a:t>
            </a:r>
            <a:endParaRPr lang="es-ES" sz="2000" dirty="0"/>
          </a:p>
          <a:p>
            <a:pPr marL="977265" lvl="1" indent="-457200">
              <a:buFont typeface="+mj-lt"/>
              <a:buAutoNum type="arabicPeriod"/>
            </a:pPr>
            <a:endParaRPr lang="es-ES" dirty="0"/>
          </a:p>
          <a:p>
            <a:pPr marL="520065" indent="-457200">
              <a:buFont typeface="+mj-lt"/>
              <a:buAutoNum type="arabicPeriod"/>
            </a:pPr>
            <a:r>
              <a:rPr lang="es-ES" dirty="0"/>
              <a:t>Equipo de vigilia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dirty="0"/>
              <a:t>Formulario de inscripción.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dirty="0"/>
              <a:t>Equipo de capitanes para informar a los voluntarios.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dirty="0"/>
              <a:t>Coordinador de vigilia para formar y coordinar a los capitanes.</a:t>
            </a:r>
          </a:p>
          <a:p>
            <a:pPr marL="977265" lvl="1" indent="-457200">
              <a:buFont typeface="+mj-lt"/>
              <a:buAutoNum type="arabicPeriod"/>
            </a:pPr>
            <a:r>
              <a:rPr lang="es-ES" dirty="0"/>
              <a:t>Materiales de vigilia: devocionario, teléfonos de ayuda, Declaración de paz…</a:t>
            </a:r>
          </a:p>
        </p:txBody>
      </p:sp>
      <p:pic>
        <p:nvPicPr>
          <p:cNvPr id="4" name="Google Shape;190;p7" descr="Imagen que contiene imágenes prediseñadas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20000" y="5688000"/>
            <a:ext cx="1391399" cy="1056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862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1548706" y="592428"/>
            <a:ext cx="10018713" cy="70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ell MT"/>
              <a:buNone/>
            </a:pPr>
            <a:r>
              <a:rPr lang="es-ES" dirty="0">
                <a:latin typeface="Bell MT"/>
                <a:ea typeface="Bell MT"/>
                <a:cs typeface="Bell MT"/>
                <a:sym typeface="Bell MT"/>
              </a:rPr>
              <a:t>Contacto</a:t>
            </a:r>
            <a:endParaRPr dirty="0"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2263989" y="1497015"/>
            <a:ext cx="7620235" cy="4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8000" lvl="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smtClean="0"/>
              <a:t>Web (España): </a:t>
            </a:r>
            <a:r>
              <a:rPr lang="es-ES" u="sng" dirty="0" smtClean="0">
                <a:solidFill>
                  <a:srgbClr val="126CD8"/>
                </a:solidFill>
              </a:rPr>
              <a:t>40diasporlavida.online</a:t>
            </a:r>
          </a:p>
          <a:p>
            <a:pPr marL="288000" lvl="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smtClean="0">
                <a:solidFill>
                  <a:schemeClr val="tx1"/>
                </a:solidFill>
              </a:rPr>
              <a:t>Telegram Asturias: </a:t>
            </a:r>
            <a:r>
              <a:rPr lang="es-ES" u="sng" dirty="0" err="1" smtClean="0">
                <a:solidFill>
                  <a:srgbClr val="126CD8"/>
                </a:solidFill>
              </a:rPr>
              <a:t>t.me</a:t>
            </a:r>
            <a:r>
              <a:rPr lang="es-ES" u="sng" dirty="0" smtClean="0">
                <a:solidFill>
                  <a:srgbClr val="126CD8"/>
                </a:solidFill>
              </a:rPr>
              <a:t>/+_shRj7suv3QzNWU0</a:t>
            </a:r>
            <a:endParaRPr lang="es-ES" u="sng" dirty="0" smtClean="0">
              <a:solidFill>
                <a:srgbClr val="126CD8"/>
              </a:solidFill>
              <a:hlinkClick r:id="rId3"/>
            </a:endParaRPr>
          </a:p>
          <a:p>
            <a:pPr marL="288000" lvl="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smtClean="0"/>
              <a:t>Email Oviedo: </a:t>
            </a:r>
            <a:r>
              <a:rPr lang="es-ES" u="sng" dirty="0" smtClean="0">
                <a:solidFill>
                  <a:srgbClr val="126CD8"/>
                </a:solidFill>
                <a:hlinkClick r:id="rId4"/>
              </a:rPr>
              <a:t>40dias.oviedoporlavida@gmail.com</a:t>
            </a:r>
            <a:endParaRPr lang="es-ES" u="sng" dirty="0" smtClean="0">
              <a:solidFill>
                <a:srgbClr val="126CD8"/>
              </a:solidFill>
            </a:endParaRPr>
          </a:p>
          <a:p>
            <a:pPr marL="28800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smtClean="0"/>
              <a:t>Email Gijón: </a:t>
            </a:r>
            <a:r>
              <a:rPr lang="es-ES" u="sng" dirty="0" smtClean="0">
                <a:solidFill>
                  <a:srgbClr val="126CD8"/>
                </a:solidFill>
                <a:hlinkClick r:id="rId5"/>
              </a:rPr>
              <a:t>gijon40diasporlavida@gmail.com</a:t>
            </a:r>
            <a:endParaRPr lang="es-ES" u="sng" dirty="0" smtClean="0">
              <a:solidFill>
                <a:srgbClr val="126CD8"/>
              </a:solidFill>
              <a:hlinkClick r:id="rId3"/>
            </a:endParaRPr>
          </a:p>
          <a:p>
            <a:pPr marL="28800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err="1" smtClean="0"/>
              <a:t>Twitter</a:t>
            </a:r>
            <a:r>
              <a:rPr lang="es-ES" dirty="0" smtClean="0">
                <a:solidFill>
                  <a:srgbClr val="0E53A6"/>
                </a:solidFill>
              </a:rPr>
              <a:t>: </a:t>
            </a:r>
            <a:r>
              <a:rPr lang="es-ES" u="sng" dirty="0" smtClean="0">
                <a:solidFill>
                  <a:srgbClr val="126CD8"/>
                </a:solidFill>
              </a:rPr>
              <a:t>@40diasEsp</a:t>
            </a:r>
          </a:p>
          <a:p>
            <a:pPr marL="28800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err="1" smtClean="0"/>
              <a:t>Instagram</a:t>
            </a:r>
            <a:r>
              <a:rPr lang="es-ES" dirty="0" smtClean="0"/>
              <a:t>: </a:t>
            </a:r>
            <a:r>
              <a:rPr lang="es-ES" u="sng" dirty="0" smtClean="0">
                <a:solidFill>
                  <a:srgbClr val="126CD8"/>
                </a:solidFill>
              </a:rPr>
              <a:t>40diasporlavida.madrid</a:t>
            </a:r>
            <a:endParaRPr lang="es-ES" u="sng" dirty="0" smtClean="0">
              <a:solidFill>
                <a:srgbClr val="126CD8"/>
              </a:solidFill>
              <a:hlinkClick r:id="rId6"/>
            </a:endParaRPr>
          </a:p>
          <a:p>
            <a:pPr marL="28800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smtClean="0"/>
              <a:t>Facebook: </a:t>
            </a:r>
            <a:r>
              <a:rPr lang="es-ES" u="sng" dirty="0" smtClean="0">
                <a:solidFill>
                  <a:srgbClr val="126CD8"/>
                </a:solidFill>
              </a:rPr>
              <a:t>bit.ly/2YpEaNq</a:t>
            </a:r>
            <a:r>
              <a:rPr lang="es-ES" dirty="0" smtClean="0"/>
              <a:t> </a:t>
            </a:r>
          </a:p>
          <a:p>
            <a:pPr marL="288000" lvl="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smtClean="0"/>
              <a:t>Email: </a:t>
            </a:r>
            <a:r>
              <a:rPr lang="es-ES" u="sng" dirty="0" smtClean="0">
                <a:solidFill>
                  <a:srgbClr val="126CD8"/>
                </a:solidFill>
              </a:rPr>
              <a:t>40diasporlavidaespana@gmail.com</a:t>
            </a:r>
          </a:p>
          <a:p>
            <a:pPr marL="288000" lvl="0" indent="-285750" algn="just">
              <a:spcBef>
                <a:spcPts val="600"/>
              </a:spcBef>
              <a:spcAft>
                <a:spcPts val="600"/>
              </a:spcAft>
              <a:buSzPts val="3480"/>
            </a:pPr>
            <a:r>
              <a:rPr lang="es-ES" dirty="0" smtClean="0"/>
              <a:t>Web (Internacional) : </a:t>
            </a:r>
            <a:r>
              <a:rPr lang="es-ES" u="sng" dirty="0" smtClean="0">
                <a:solidFill>
                  <a:srgbClr val="126CD8"/>
                </a:solidFill>
              </a:rPr>
              <a:t>40daysforlife.com/es/</a:t>
            </a:r>
          </a:p>
        </p:txBody>
      </p:sp>
      <p:pic>
        <p:nvPicPr>
          <p:cNvPr id="190" name="Google Shape;190;p7" descr="Imagen que contiene imágenes prediseñadas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20000" y="5688000"/>
            <a:ext cx="1391399" cy="105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327</Words>
  <Application>Microsoft Office PowerPoint</Application>
  <PresentationFormat>Personalizado</PresentationFormat>
  <Paragraphs>56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Bell MT</vt:lpstr>
      <vt:lpstr>Corbel</vt:lpstr>
      <vt:lpstr>Calibri</vt:lpstr>
      <vt:lpstr>Times New Roman</vt:lpstr>
      <vt:lpstr>Wingdings</vt:lpstr>
      <vt:lpstr>Parallax</vt:lpstr>
      <vt:lpstr>Diapositiva 1</vt:lpstr>
      <vt:lpstr>Qué es 40 días por la vida</vt:lpstr>
      <vt:lpstr>Componentes de la campaña</vt:lpstr>
      <vt:lpstr>Por qué 40 días Muchas veces aparece el período de 40 días en la Biblia en momentos claves: </vt:lpstr>
      <vt:lpstr>Objetivos</vt:lpstr>
      <vt:lpstr>Resultados</vt:lpstr>
      <vt:lpstr>Funcionamiento</vt:lpstr>
      <vt:lpstr>Contacto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Nayeli Mayte Rodríguez Jiménez</dc:creator>
  <cp:lastModifiedBy>Juan Pablo Oro Ramella</cp:lastModifiedBy>
  <cp:revision>75</cp:revision>
  <dcterms:modified xsi:type="dcterms:W3CDTF">2023-03-05T14:51:50Z</dcterms:modified>
</cp:coreProperties>
</file>